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17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20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71" r:id="rId11"/>
    <p:sldId id="272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65" r:id="rId20"/>
    <p:sldId id="267" r:id="rId21"/>
    <p:sldId id="268" r:id="rId22"/>
    <p:sldId id="269" r:id="rId23"/>
    <p:sldId id="266" r:id="rId24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-6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D9970-3304-E242-A852-DFA31B71D21B}" type="datetimeFigureOut">
              <a:rPr lang="ja-JP" altLang="en-US" smtClean="0"/>
              <a:t>15.1.22</a:t>
            </a:fld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C973B-4142-394B-B216-953805B58EC7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7A15B-2459-0A4C-AA40-F78445F09122}" type="datetimeFigureOut">
              <a:rPr lang="ja-JP" altLang="en-US" smtClean="0"/>
              <a:t>15.1.22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6D94C-968B-8343-8936-2C9BEE8FE4FB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2D14E-91D0-A44D-A4A0-D5DBF8F24DD2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16730" y="2130425"/>
            <a:ext cx="8564400" cy="1470025"/>
          </a:xfrm>
        </p:spPr>
        <p:txBody>
          <a:bodyPr>
            <a:normAutofit fontScale="90000"/>
          </a:bodyPr>
          <a:lstStyle/>
          <a:p>
            <a:r>
              <a:rPr lang="ja-JP" altLang="en-US" dirty="0" smtClean="0"/>
              <a:t>超伝導検出器</a:t>
            </a:r>
            <a:r>
              <a:rPr lang="en-US" altLang="ja-JP" dirty="0" smtClean="0"/>
              <a:t> MKID </a:t>
            </a:r>
            <a:r>
              <a:rPr lang="ja-JP" altLang="en-US" sz="4000" dirty="0" smtClean="0"/>
              <a:t>の</a:t>
            </a:r>
            <a:r>
              <a:rPr lang="ja-JP" altLang="en-US" dirty="0" smtClean="0"/>
              <a:t>多重読み出し用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フロントエンド回路</a:t>
            </a:r>
            <a:r>
              <a:rPr lang="ja-JP" altLang="en-US" sz="4000" dirty="0" smtClean="0"/>
              <a:t>の</a:t>
            </a:r>
            <a:r>
              <a:rPr lang="ja-JP" altLang="en-US" dirty="0" smtClean="0"/>
              <a:t>開発</a:t>
            </a:r>
            <a:endParaRPr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sz="2595" dirty="0" smtClean="0"/>
              <a:t>総合研究大学院大学</a:t>
            </a:r>
            <a:endParaRPr lang="en-US" altLang="ja-JP" sz="2595" dirty="0" smtClean="0"/>
          </a:p>
          <a:p>
            <a:r>
              <a:rPr lang="ja-JP" altLang="en-US" sz="2595" dirty="0" smtClean="0"/>
              <a:t>高エネルギー加速器科学研究科</a:t>
            </a:r>
            <a:endParaRPr lang="en-US" altLang="ja-JP" sz="2595" dirty="0" smtClean="0"/>
          </a:p>
          <a:p>
            <a:r>
              <a:rPr lang="ja-JP" altLang="en-US" sz="2595" dirty="0" smtClean="0"/>
              <a:t>素粒子原子核専攻</a:t>
            </a:r>
            <a:endParaRPr lang="en-US" altLang="ja-JP" sz="2595" dirty="0" smtClean="0"/>
          </a:p>
          <a:p>
            <a:r>
              <a:rPr lang="ja-JP" altLang="en-US" dirty="0" smtClean="0"/>
              <a:t>石塚</a:t>
            </a:r>
            <a:r>
              <a:rPr lang="en-US" altLang="ja-JP" dirty="0" smtClean="0"/>
              <a:t> </a:t>
            </a:r>
            <a:r>
              <a:rPr lang="ja-JP" altLang="en-US" dirty="0" smtClean="0"/>
              <a:t>光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消費電力の評価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10</a:t>
            </a:fld>
            <a:endParaRPr lang="ja-JP" altLang="en-US"/>
          </a:p>
        </p:txBody>
      </p:sp>
      <p:pic>
        <p:nvPicPr>
          <p:cNvPr id="28" name="図 27" descr="05 -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34" y="1289793"/>
            <a:ext cx="6695985" cy="5021985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1558506" y="2881877"/>
            <a:ext cx="1415772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直流電源</a:t>
            </a:r>
            <a:endParaRPr kumimoji="1" lang="ja-JP" altLang="en-US" sz="24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155195" y="4922696"/>
            <a:ext cx="249779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テスター（電圧計）</a:t>
            </a:r>
            <a:endParaRPr kumimoji="1" lang="ja-JP" altLang="en-US" sz="2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285887" y="2800172"/>
            <a:ext cx="1921920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アナログ基板</a:t>
            </a:r>
            <a:endParaRPr kumimoji="1" lang="ja-JP" altLang="en-US" sz="24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727357" y="4724431"/>
            <a:ext cx="191590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デジタル基板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消費電力の評価</a:t>
            </a:r>
            <a:r>
              <a:rPr lang="en-US" altLang="ja-JP" dirty="0" smtClean="0"/>
              <a:t> – </a:t>
            </a:r>
            <a:r>
              <a:rPr lang="ja-JP" altLang="en-US" dirty="0" smtClean="0"/>
              <a:t>結果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11</a:t>
            </a:fld>
            <a:endParaRPr lang="ja-JP" altLang="en-US"/>
          </a:p>
        </p:txBody>
      </p:sp>
      <p:pic>
        <p:nvPicPr>
          <p:cNvPr id="12" name="図 11" descr="ss 2015-01-22 19.11.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65" y="1978995"/>
            <a:ext cx="7600872" cy="2127873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546184" y="4706414"/>
            <a:ext cx="8088072" cy="1446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dirty="0" smtClean="0"/>
              <a:t>「読み出し多重度</a:t>
            </a:r>
            <a:r>
              <a:rPr kumimoji="1" lang="en-US" altLang="ja-JP" sz="3200" dirty="0" smtClean="0"/>
              <a:t> 32</a:t>
            </a:r>
            <a:r>
              <a:rPr kumimoji="1" lang="ja-JP" altLang="en-US" sz="3200" dirty="0" smtClean="0"/>
              <a:t>」において、消費電力はを</a:t>
            </a:r>
            <a:endParaRPr kumimoji="1" lang="en-US" altLang="ja-JP" sz="3200" dirty="0" smtClean="0"/>
          </a:p>
          <a:p>
            <a:pPr algn="ctr"/>
            <a:r>
              <a:rPr kumimoji="1" lang="ja-JP" altLang="en-US" sz="3200" dirty="0" smtClean="0"/>
              <a:t>目標値である「従来の半分」を達成できた！</a:t>
            </a:r>
            <a:endParaRPr kumimoji="1" lang="en-US" altLang="ja-JP" sz="3200" dirty="0" smtClean="0"/>
          </a:p>
          <a:p>
            <a:pPr algn="ctr"/>
            <a:r>
              <a:rPr lang="ja-JP" altLang="en-US" sz="2400" dirty="0" smtClean="0"/>
              <a:t>（待機状態においては、従来のおよそ</a:t>
            </a:r>
            <a:r>
              <a:rPr lang="en-US" altLang="ja-JP" sz="2400" dirty="0" smtClean="0"/>
              <a:t> 70%</a:t>
            </a:r>
            <a:r>
              <a:rPr lang="ja-JP" altLang="en-US" sz="2400" dirty="0" smtClean="0"/>
              <a:t>！）</a:t>
            </a:r>
            <a:endParaRPr kumimoji="1" lang="en-US" altLang="ja-JP" sz="2400" dirty="0" smtClean="0"/>
          </a:p>
        </p:txBody>
      </p:sp>
      <p:sp>
        <p:nvSpPr>
          <p:cNvPr id="14" name="円/楕円 13"/>
          <p:cNvSpPr/>
          <p:nvPr/>
        </p:nvSpPr>
        <p:spPr>
          <a:xfrm>
            <a:off x="6294682" y="3620469"/>
            <a:ext cx="703551" cy="362099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基板上</a:t>
            </a:r>
            <a:r>
              <a:rPr lang="en-US" altLang="ja-JP" dirty="0" smtClean="0"/>
              <a:t> IC </a:t>
            </a:r>
            <a:r>
              <a:rPr lang="ja-JP" altLang="en-US" dirty="0" smtClean="0"/>
              <a:t>の発熱量の評価</a:t>
            </a: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12</a:t>
            </a:fld>
            <a:endParaRPr lang="ja-JP" altLang="en-US"/>
          </a:p>
        </p:txBody>
      </p:sp>
      <p:pic>
        <p:nvPicPr>
          <p:cNvPr id="10" name="図 9" descr="A0026_F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350" y="3296361"/>
            <a:ext cx="4064000" cy="3048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1" name="図 10" descr="A0026_V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2" y="3296361"/>
            <a:ext cx="4079990" cy="3059989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944387" y="3973132"/>
            <a:ext cx="2499540" cy="1787177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/>
        </p:nvCxnSpPr>
        <p:spPr>
          <a:xfrm flipV="1">
            <a:off x="3443927" y="3296361"/>
            <a:ext cx="1287423" cy="67677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3443927" y="5760311"/>
            <a:ext cx="1287423" cy="58405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835838" y="1476346"/>
            <a:ext cx="748153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赤外線サーモグラフィ</a:t>
            </a:r>
            <a:r>
              <a:rPr lang="en-US" altLang="ja-JP" sz="2400" baseline="30000" dirty="0" smtClean="0"/>
              <a:t>[*]</a:t>
            </a:r>
            <a:r>
              <a:rPr lang="ja-JP" altLang="en-US" sz="2400" dirty="0" smtClean="0"/>
              <a:t>を使って基板表面の温度を測定</a:t>
            </a:r>
            <a:r>
              <a:rPr lang="en-US" altLang="ja-JP" sz="2400" dirty="0" smtClean="0"/>
              <a:t>:</a:t>
            </a:r>
          </a:p>
          <a:p>
            <a:r>
              <a:rPr lang="en-US" altLang="ja-JP" sz="2400" dirty="0" smtClean="0"/>
              <a:t>    - RHEA 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> FMC150 </a:t>
            </a:r>
            <a:r>
              <a:rPr lang="ja-JP" altLang="en-US" sz="2400" dirty="0" smtClean="0"/>
              <a:t>を「読み出し多重度</a:t>
            </a:r>
            <a:r>
              <a:rPr lang="en-US" altLang="ja-JP" sz="2400" dirty="0" smtClean="0"/>
              <a:t> 32</a:t>
            </a:r>
            <a:r>
              <a:rPr lang="ja-JP" altLang="en-US" sz="2400" dirty="0" smtClean="0"/>
              <a:t>」に設定し、</a:t>
            </a:r>
            <a:endParaRPr lang="en-US" altLang="ja-JP" sz="2400" dirty="0" smtClean="0"/>
          </a:p>
          <a:p>
            <a:r>
              <a:rPr lang="en-US" altLang="ja-JP" sz="2400" dirty="0" smtClean="0"/>
              <a:t>      </a:t>
            </a:r>
            <a:r>
              <a:rPr lang="ja-JP" altLang="en-US" sz="2400" dirty="0" smtClean="0"/>
              <a:t>それぞれについてファンあり／なしの温度を計測</a:t>
            </a:r>
            <a:endParaRPr kumimoji="1" lang="ja-JP" altLang="en-US" sz="24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458734" y="2952727"/>
            <a:ext cx="2339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Courier"/>
                <a:cs typeface="Courier"/>
              </a:rPr>
              <a:t>[*]: </a:t>
            </a:r>
            <a:r>
              <a:rPr kumimoji="1" lang="en-US" altLang="ja-JP" sz="1400" dirty="0" err="1" smtClean="0">
                <a:latin typeface="Courier"/>
                <a:cs typeface="Courier"/>
              </a:rPr>
              <a:t>Keysight</a:t>
            </a:r>
            <a:r>
              <a:rPr kumimoji="1" lang="en-US" altLang="ja-JP" sz="1400" dirty="0" smtClean="0">
                <a:latin typeface="Courier"/>
                <a:cs typeface="Courier"/>
              </a:rPr>
              <a:t> U5855A</a:t>
            </a:r>
            <a:endParaRPr kumimoji="1" lang="ja-JP" altLang="en-US" sz="1400" dirty="0"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基板上</a:t>
            </a:r>
            <a:r>
              <a:rPr lang="en-US" altLang="ja-JP" dirty="0" smtClean="0"/>
              <a:t> IC </a:t>
            </a:r>
            <a:r>
              <a:rPr lang="ja-JP" altLang="en-US" dirty="0" smtClean="0"/>
              <a:t>の発熱量の評価</a:t>
            </a:r>
            <a:r>
              <a:rPr lang="en-US" altLang="ja-JP" dirty="0" smtClean="0"/>
              <a:t> – </a:t>
            </a:r>
            <a:r>
              <a:rPr lang="ja-JP" altLang="en-US" dirty="0" smtClean="0"/>
              <a:t>結果</a:t>
            </a: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13</a:t>
            </a:fld>
            <a:endParaRPr lang="ja-JP" altLang="en-US"/>
          </a:p>
        </p:txBody>
      </p:sp>
      <p:pic>
        <p:nvPicPr>
          <p:cNvPr id="6" name="図 5" descr="A0022_F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09" y="3914942"/>
            <a:ext cx="3343998" cy="2507998"/>
          </a:xfrm>
          <a:prstGeom prst="rect">
            <a:avLst/>
          </a:prstGeom>
        </p:spPr>
      </p:pic>
      <p:pic>
        <p:nvPicPr>
          <p:cNvPr id="7" name="図 6" descr="A0023_F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09" y="1302063"/>
            <a:ext cx="3343998" cy="2507998"/>
          </a:xfrm>
          <a:prstGeom prst="rect">
            <a:avLst/>
          </a:prstGeom>
        </p:spPr>
      </p:pic>
      <p:pic>
        <p:nvPicPr>
          <p:cNvPr id="8" name="図 7" descr="A0024_F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751" y="1303220"/>
            <a:ext cx="3343998" cy="2507998"/>
          </a:xfrm>
          <a:prstGeom prst="rect">
            <a:avLst/>
          </a:prstGeom>
        </p:spPr>
      </p:pic>
      <p:pic>
        <p:nvPicPr>
          <p:cNvPr id="9" name="図 8" descr="A0025_F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751" y="3914942"/>
            <a:ext cx="3343998" cy="2507998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169374" y="3400252"/>
            <a:ext cx="2286879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(a) FMC150 </a:t>
            </a:r>
            <a:r>
              <a:rPr lang="ja-JP" altLang="en-US" sz="1600" dirty="0" smtClean="0"/>
              <a:t>ファンあり</a:t>
            </a:r>
            <a:endParaRPr kumimoji="1" lang="ja-JP" altLang="en-US" sz="16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630486" y="3401124"/>
            <a:ext cx="2294769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b</a:t>
            </a:r>
            <a:r>
              <a:rPr lang="en-US" altLang="ja-JP" sz="2000" dirty="0" smtClean="0"/>
              <a:t>) FMC150 </a:t>
            </a:r>
            <a:r>
              <a:rPr lang="ja-JP" altLang="en-US" sz="1600" dirty="0" smtClean="0"/>
              <a:t>ファンなし</a:t>
            </a:r>
            <a:endParaRPr kumimoji="1" lang="ja-JP" altLang="en-US" sz="16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72255" y="6003640"/>
            <a:ext cx="1978551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c</a:t>
            </a:r>
            <a:r>
              <a:rPr lang="en-US" altLang="ja-JP" sz="2000" dirty="0" smtClean="0"/>
              <a:t>) RHEA </a:t>
            </a:r>
            <a:r>
              <a:rPr lang="ja-JP" altLang="en-US" sz="1600" dirty="0" smtClean="0"/>
              <a:t>ファンあり</a:t>
            </a:r>
            <a:endParaRPr kumimoji="1" lang="ja-JP" altLang="en-US" sz="1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11470" y="1814980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&gt; </a:t>
            </a:r>
            <a:r>
              <a:rPr kumimoji="1" lang="en-US" altLang="ja-JP" dirty="0" smtClean="0"/>
              <a:t>70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633041" y="6014496"/>
            <a:ext cx="2000843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d</a:t>
            </a:r>
            <a:r>
              <a:rPr lang="en-US" altLang="ja-JP" sz="2000" dirty="0" smtClean="0"/>
              <a:t>) RHEA </a:t>
            </a:r>
            <a:r>
              <a:rPr lang="ja-JP" altLang="en-US" sz="1600" dirty="0" smtClean="0"/>
              <a:t>ファンなし</a:t>
            </a:r>
            <a:endParaRPr kumimoji="1" lang="ja-JP" altLang="en-US" sz="1600" dirty="0"/>
          </a:p>
        </p:txBody>
      </p:sp>
      <p:cxnSp>
        <p:nvCxnSpPr>
          <p:cNvPr id="15" name="直線矢印コネクタ 14"/>
          <p:cNvCxnSpPr>
            <a:stCxn id="13" idx="3"/>
          </p:cNvCxnSpPr>
          <p:nvPr/>
        </p:nvCxnSpPr>
        <p:spPr>
          <a:xfrm>
            <a:off x="5580293" y="1999646"/>
            <a:ext cx="867591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1258875" y="1814191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56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cxnSp>
        <p:nvCxnSpPr>
          <p:cNvPr id="17" name="直線矢印コネクタ 16"/>
          <p:cNvCxnSpPr>
            <a:stCxn id="16" idx="3"/>
          </p:cNvCxnSpPr>
          <p:nvPr/>
        </p:nvCxnSpPr>
        <p:spPr>
          <a:xfrm flipV="1">
            <a:off x="2127698" y="1943100"/>
            <a:ext cx="978777" cy="5575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735546" y="4433722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38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259603" y="4433722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35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19" idx="3"/>
          </p:cNvCxnSpPr>
          <p:nvPr/>
        </p:nvCxnSpPr>
        <p:spPr>
          <a:xfrm flipV="1">
            <a:off x="2128426" y="4433722"/>
            <a:ext cx="1050049" cy="1846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18" idx="3"/>
          </p:cNvCxnSpPr>
          <p:nvPr/>
        </p:nvCxnSpPr>
        <p:spPr>
          <a:xfrm flipV="1">
            <a:off x="5604369" y="4508500"/>
            <a:ext cx="1029515" cy="1098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6890322" y="4308146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56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2" idx="2"/>
          </p:cNvCxnSpPr>
          <p:nvPr/>
        </p:nvCxnSpPr>
        <p:spPr>
          <a:xfrm rot="16200000" flipH="1">
            <a:off x="6987971" y="5014240"/>
            <a:ext cx="912118" cy="238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基板上</a:t>
            </a:r>
            <a:r>
              <a:rPr lang="en-US" altLang="ja-JP" dirty="0" smtClean="0"/>
              <a:t> IC </a:t>
            </a:r>
            <a:r>
              <a:rPr lang="ja-JP" altLang="en-US" dirty="0" smtClean="0"/>
              <a:t>の発熱量の評価</a:t>
            </a:r>
            <a:r>
              <a:rPr lang="en-US" altLang="ja-JP" dirty="0" smtClean="0"/>
              <a:t> – </a:t>
            </a:r>
            <a:r>
              <a:rPr lang="ja-JP" altLang="en-US" dirty="0" smtClean="0"/>
              <a:t>結果</a:t>
            </a: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14</a:t>
            </a:fld>
            <a:endParaRPr lang="ja-JP" altLang="en-US"/>
          </a:p>
        </p:txBody>
      </p:sp>
      <p:pic>
        <p:nvPicPr>
          <p:cNvPr id="6" name="図 5" descr="A0022_F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339" y="3914942"/>
            <a:ext cx="3343998" cy="2507998"/>
          </a:xfrm>
          <a:prstGeom prst="rect">
            <a:avLst/>
          </a:prstGeom>
        </p:spPr>
      </p:pic>
      <p:pic>
        <p:nvPicPr>
          <p:cNvPr id="7" name="図 6" descr="A0023_F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39" y="1302063"/>
            <a:ext cx="3343998" cy="2507998"/>
          </a:xfrm>
          <a:prstGeom prst="rect">
            <a:avLst/>
          </a:prstGeom>
        </p:spPr>
      </p:pic>
      <p:pic>
        <p:nvPicPr>
          <p:cNvPr id="8" name="図 7" descr="A0024_F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181" y="1303220"/>
            <a:ext cx="3343998" cy="2507998"/>
          </a:xfrm>
          <a:prstGeom prst="rect">
            <a:avLst/>
          </a:prstGeom>
        </p:spPr>
      </p:pic>
      <p:pic>
        <p:nvPicPr>
          <p:cNvPr id="9" name="図 8" descr="A0025_F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181" y="3914942"/>
            <a:ext cx="3343998" cy="2507998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170804" y="3400252"/>
            <a:ext cx="2286879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(a) FMC150 </a:t>
            </a:r>
            <a:r>
              <a:rPr lang="ja-JP" altLang="en-US" sz="1600" dirty="0" smtClean="0"/>
              <a:t>ファンあり</a:t>
            </a:r>
            <a:endParaRPr kumimoji="1" lang="ja-JP" altLang="en-US" sz="16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631916" y="3401124"/>
            <a:ext cx="2294769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b</a:t>
            </a:r>
            <a:r>
              <a:rPr lang="en-US" altLang="ja-JP" sz="2000" dirty="0" smtClean="0"/>
              <a:t>) FMC150 </a:t>
            </a:r>
            <a:r>
              <a:rPr lang="ja-JP" altLang="en-US" sz="1600" dirty="0" smtClean="0"/>
              <a:t>ファンなし</a:t>
            </a:r>
            <a:endParaRPr kumimoji="1" lang="ja-JP" altLang="en-US" sz="16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73685" y="6003640"/>
            <a:ext cx="1978551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c</a:t>
            </a:r>
            <a:r>
              <a:rPr lang="en-US" altLang="ja-JP" sz="2000" dirty="0" smtClean="0"/>
              <a:t>) RHEA </a:t>
            </a:r>
            <a:r>
              <a:rPr lang="ja-JP" altLang="en-US" sz="1600" dirty="0" smtClean="0"/>
              <a:t>ファンあり</a:t>
            </a:r>
            <a:endParaRPr kumimoji="1" lang="ja-JP" altLang="en-US" sz="1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12900" y="1814980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&gt; </a:t>
            </a:r>
            <a:r>
              <a:rPr kumimoji="1" lang="en-US" altLang="ja-JP" dirty="0" smtClean="0"/>
              <a:t>70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634471" y="6014496"/>
            <a:ext cx="2000843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d</a:t>
            </a:r>
            <a:r>
              <a:rPr lang="en-US" altLang="ja-JP" sz="2000" dirty="0" smtClean="0"/>
              <a:t>) RHEA </a:t>
            </a:r>
            <a:r>
              <a:rPr lang="ja-JP" altLang="en-US" sz="1600" dirty="0" smtClean="0"/>
              <a:t>ファンなし</a:t>
            </a:r>
            <a:endParaRPr kumimoji="1" lang="ja-JP" altLang="en-US" sz="1600" dirty="0"/>
          </a:p>
        </p:txBody>
      </p:sp>
      <p:cxnSp>
        <p:nvCxnSpPr>
          <p:cNvPr id="15" name="直線矢印コネクタ 14"/>
          <p:cNvCxnSpPr>
            <a:stCxn id="13" idx="3"/>
          </p:cNvCxnSpPr>
          <p:nvPr/>
        </p:nvCxnSpPr>
        <p:spPr>
          <a:xfrm>
            <a:off x="5581723" y="1999646"/>
            <a:ext cx="867591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1260305" y="1814191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56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cxnSp>
        <p:nvCxnSpPr>
          <p:cNvPr id="17" name="直線矢印コネクタ 16"/>
          <p:cNvCxnSpPr>
            <a:stCxn id="16" idx="3"/>
          </p:cNvCxnSpPr>
          <p:nvPr/>
        </p:nvCxnSpPr>
        <p:spPr>
          <a:xfrm flipV="1">
            <a:off x="2129128" y="1943100"/>
            <a:ext cx="978777" cy="5575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736976" y="4433722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38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261033" y="4433722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35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>
            <a:stCxn id="19" idx="3"/>
          </p:cNvCxnSpPr>
          <p:nvPr/>
        </p:nvCxnSpPr>
        <p:spPr>
          <a:xfrm flipV="1">
            <a:off x="2129856" y="4433722"/>
            <a:ext cx="1050049" cy="1846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18" idx="3"/>
          </p:cNvCxnSpPr>
          <p:nvPr/>
        </p:nvCxnSpPr>
        <p:spPr>
          <a:xfrm flipV="1">
            <a:off x="5605799" y="4508500"/>
            <a:ext cx="1029515" cy="1098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6891752" y="4308146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56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2" idx="2"/>
          </p:cNvCxnSpPr>
          <p:nvPr/>
        </p:nvCxnSpPr>
        <p:spPr>
          <a:xfrm rot="16200000" flipH="1">
            <a:off x="6989401" y="5014240"/>
            <a:ext cx="912118" cy="238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683169" y="2761990"/>
            <a:ext cx="7771879" cy="1077218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dirty="0" smtClean="0"/>
              <a:t>RHEA </a:t>
            </a:r>
            <a:r>
              <a:rPr kumimoji="1" lang="ja-JP" altLang="en-US" sz="3200" dirty="0" smtClean="0"/>
              <a:t>はファンあり／なし、どちらも</a:t>
            </a:r>
            <a:r>
              <a:rPr kumimoji="1" lang="en-US" altLang="ja-JP" sz="3200" dirty="0" smtClean="0"/>
              <a:t> 40℃</a:t>
            </a:r>
            <a:r>
              <a:rPr kumimoji="1" lang="ja-JP" altLang="en-US" sz="3200" dirty="0" smtClean="0"/>
              <a:t>以下</a:t>
            </a:r>
            <a:endParaRPr kumimoji="1" lang="en-US" altLang="ja-JP" sz="3200" dirty="0" smtClean="0"/>
          </a:p>
          <a:p>
            <a:pPr algn="ctr"/>
            <a:r>
              <a:rPr lang="ja-JP" altLang="en-US" sz="3200" dirty="0" smtClean="0"/>
              <a:t>よって、外付け冷却ファンは不要！</a:t>
            </a:r>
            <a:endParaRPr kumimoji="1" lang="en-US" altLang="ja-JP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帯域の評価</a:t>
            </a: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15</a:t>
            </a:fld>
            <a:endParaRPr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050190" y="4155671"/>
            <a:ext cx="1632378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アナログ基板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139731" y="4678889"/>
            <a:ext cx="709449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DAC</a:t>
            </a:r>
          </a:p>
        </p:txBody>
      </p:sp>
      <p:cxnSp>
        <p:nvCxnSpPr>
          <p:cNvPr id="8" name="直線矢印コネクタ 7"/>
          <p:cNvCxnSpPr>
            <a:stCxn id="7" idx="1"/>
          </p:cNvCxnSpPr>
          <p:nvPr/>
        </p:nvCxnSpPr>
        <p:spPr>
          <a:xfrm rot="10800000">
            <a:off x="3126727" y="4909722"/>
            <a:ext cx="1013005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3168153" y="43096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 smtClean="0"/>
              <a:t>同軸</a:t>
            </a:r>
            <a:endParaRPr kumimoji="1" lang="en-US" altLang="ja-JP" sz="1400" dirty="0" smtClean="0"/>
          </a:p>
          <a:p>
            <a:pPr algn="ctr"/>
            <a:r>
              <a:rPr kumimoji="1" lang="ja-JP" altLang="en-US" sz="1400" dirty="0" smtClean="0"/>
              <a:t>ケーブル</a:t>
            </a:r>
            <a:endParaRPr kumimoji="1" lang="ja-JP" altLang="en-US" sz="1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39109" y="4155671"/>
            <a:ext cx="1627369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デジタル基板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345286" y="4678891"/>
            <a:ext cx="864339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FPGA</a:t>
            </a:r>
          </a:p>
        </p:txBody>
      </p:sp>
      <p:cxnSp>
        <p:nvCxnSpPr>
          <p:cNvPr id="12" name="直線矢印コネクタ 11"/>
          <p:cNvCxnSpPr>
            <a:stCxn id="10" idx="1"/>
            <a:endCxn id="6" idx="3"/>
          </p:cNvCxnSpPr>
          <p:nvPr/>
        </p:nvCxnSpPr>
        <p:spPr>
          <a:xfrm rot="10800000">
            <a:off x="5682569" y="4909724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5695522" y="4534752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 smtClean="0"/>
              <a:t>FMC</a:t>
            </a:r>
            <a:endParaRPr kumimoji="1" lang="en-US" altLang="ja-JP" sz="15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339057" y="4157260"/>
            <a:ext cx="1787669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オシロスコープ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573122" y="4615659"/>
            <a:ext cx="800219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4800" dirty="0" smtClean="0">
                <a:solidFill>
                  <a:srgbClr val="FF0000"/>
                </a:solidFill>
              </a:rPr>
              <a:t>〜</a:t>
            </a:r>
            <a:endParaRPr kumimoji="1" lang="ja-JP" altLang="en-US" sz="4800" dirty="0">
              <a:solidFill>
                <a:srgbClr val="FF0000"/>
              </a:solidFill>
            </a:endParaRPr>
          </a:p>
        </p:txBody>
      </p:sp>
      <p:sp>
        <p:nvSpPr>
          <p:cNvPr id="16" name="円/楕円 15"/>
          <p:cNvSpPr/>
          <p:nvPr/>
        </p:nvSpPr>
        <p:spPr>
          <a:xfrm>
            <a:off x="2800118" y="4590328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2542020" y="4590330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2800118" y="4928993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2542020" y="4928995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2800118" y="5291244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2542020" y="5291246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478131" y="4697592"/>
            <a:ext cx="30166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/</a:t>
            </a:r>
          </a:p>
          <a:p>
            <a:pPr algn="ctr"/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35838" y="1476346"/>
            <a:ext cx="63765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評価方法</a:t>
            </a:r>
            <a:r>
              <a:rPr lang="en-US" altLang="ja-JP" sz="2400" dirty="0" smtClean="0"/>
              <a:t>:</a:t>
            </a:r>
          </a:p>
          <a:p>
            <a:r>
              <a:rPr lang="en-US" altLang="ja-JP" sz="2400" dirty="0" smtClean="0"/>
              <a:t>    1. FPGA </a:t>
            </a:r>
            <a:r>
              <a:rPr lang="ja-JP" altLang="en-US" sz="2400" dirty="0" smtClean="0"/>
              <a:t>である周波数の</a:t>
            </a:r>
            <a:r>
              <a:rPr lang="en-US" altLang="ja-JP" sz="2400" dirty="0" smtClean="0"/>
              <a:t> Sine/Cosine </a:t>
            </a:r>
            <a:r>
              <a:rPr lang="ja-JP" altLang="en-US" sz="2400" dirty="0" smtClean="0"/>
              <a:t>波を生成</a:t>
            </a:r>
            <a:endParaRPr lang="en-US" altLang="ja-JP" sz="2400" dirty="0" smtClean="0"/>
          </a:p>
          <a:p>
            <a:r>
              <a:rPr lang="en-US" altLang="ja-JP" sz="2400" dirty="0" smtClean="0"/>
              <a:t>    2. 2 </a:t>
            </a:r>
            <a:r>
              <a:rPr lang="en-US" altLang="ja-JP" sz="2400" dirty="0" err="1" smtClean="0"/>
              <a:t>ch</a:t>
            </a:r>
            <a:r>
              <a:rPr lang="en-US" altLang="ja-JP" sz="2400" dirty="0" smtClean="0"/>
              <a:t>. </a:t>
            </a:r>
            <a:r>
              <a:rPr lang="ja-JP" altLang="en-US" sz="2400" dirty="0" smtClean="0"/>
              <a:t>の</a:t>
            </a:r>
            <a:r>
              <a:rPr lang="en-US" altLang="ja-JP" sz="2400" dirty="0" smtClean="0"/>
              <a:t> DAC </a:t>
            </a:r>
            <a:r>
              <a:rPr lang="ja-JP" altLang="en-US" sz="2400" dirty="0" smtClean="0"/>
              <a:t>で出力</a:t>
            </a:r>
            <a:endParaRPr lang="en-US" altLang="ja-JP" sz="2400" dirty="0" smtClean="0"/>
          </a:p>
          <a:p>
            <a:r>
              <a:rPr lang="en-US" altLang="ja-JP" sz="2400" dirty="0" smtClean="0"/>
              <a:t>    3. </a:t>
            </a:r>
            <a:r>
              <a:rPr lang="ja-JP" altLang="en-US" sz="2400" dirty="0" smtClean="0"/>
              <a:t>オシロスコープで電圧（</a:t>
            </a:r>
            <a:r>
              <a:rPr lang="en-US" altLang="ja-JP" sz="2400" dirty="0" smtClean="0"/>
              <a:t>peak-to-peak</a:t>
            </a:r>
            <a:r>
              <a:rPr lang="ja-JP" altLang="en-US" sz="2400" dirty="0" smtClean="0"/>
              <a:t>）を測定</a:t>
            </a:r>
            <a:endParaRPr lang="en-US" altLang="ja-JP" sz="2400" dirty="0" smtClean="0"/>
          </a:p>
          <a:p>
            <a:r>
              <a:rPr lang="en-US" altLang="ja-JP" sz="2400" dirty="0" smtClean="0"/>
              <a:t>    4. </a:t>
            </a:r>
            <a:r>
              <a:rPr lang="ja-JP" altLang="en-US" sz="2400" dirty="0" smtClean="0"/>
              <a:t>周波数を変えて測定（以下同様）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帯域の評価</a:t>
            </a: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16</a:t>
            </a:fld>
            <a:endParaRPr lang="ja-JP" altLang="en-US"/>
          </a:p>
        </p:txBody>
      </p:sp>
      <p:pic>
        <p:nvPicPr>
          <p:cNvPr id="6" name="図 5" descr="04 -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87" y="1316350"/>
            <a:ext cx="6720000" cy="50400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213086" y="4374775"/>
            <a:ext cx="1921920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アナログ基板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904223" y="3620057"/>
            <a:ext cx="191590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デジタル基板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851576" y="1590069"/>
            <a:ext cx="210826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オシロスコープ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帯域の評価</a:t>
            </a:r>
            <a:r>
              <a:rPr lang="en-US" altLang="ja-JP" dirty="0" smtClean="0"/>
              <a:t> – </a:t>
            </a:r>
            <a:r>
              <a:rPr lang="ja-JP" altLang="en-US" dirty="0" smtClean="0"/>
              <a:t>結果</a:t>
            </a: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17</a:t>
            </a:fld>
            <a:endParaRPr lang="ja-JP" altLang="en-US"/>
          </a:p>
        </p:txBody>
      </p:sp>
      <p:pic>
        <p:nvPicPr>
          <p:cNvPr id="6" name="図 5" descr="dac_output_fmc1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81" y="1285138"/>
            <a:ext cx="7560000" cy="5040000"/>
          </a:xfrm>
          <a:prstGeom prst="rect">
            <a:avLst/>
          </a:prstGeom>
        </p:spPr>
      </p:pic>
      <p:sp>
        <p:nvSpPr>
          <p:cNvPr id="7" name="円/楕円 6"/>
          <p:cNvSpPr>
            <a:spLocks noChangeAspect="1"/>
          </p:cNvSpPr>
          <p:nvPr/>
        </p:nvSpPr>
        <p:spPr>
          <a:xfrm>
            <a:off x="6341521" y="1470464"/>
            <a:ext cx="1979999" cy="1979999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帯域の評価</a:t>
            </a:r>
            <a:r>
              <a:rPr lang="en-US" altLang="ja-JP" dirty="0" smtClean="0"/>
              <a:t> – </a:t>
            </a:r>
            <a:r>
              <a:rPr lang="ja-JP" altLang="en-US" dirty="0" smtClean="0"/>
              <a:t>結果</a:t>
            </a: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18</a:t>
            </a:fld>
            <a:endParaRPr lang="ja-JP" altLang="en-US"/>
          </a:p>
        </p:txBody>
      </p:sp>
      <p:pic>
        <p:nvPicPr>
          <p:cNvPr id="6" name="図 5" descr="dac_output_fmc1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81" y="1285138"/>
            <a:ext cx="7560000" cy="5040000"/>
          </a:xfrm>
          <a:prstGeom prst="rect">
            <a:avLst/>
          </a:prstGeom>
        </p:spPr>
      </p:pic>
      <p:sp>
        <p:nvSpPr>
          <p:cNvPr id="7" name="円/楕円 6"/>
          <p:cNvSpPr>
            <a:spLocks noChangeAspect="1"/>
          </p:cNvSpPr>
          <p:nvPr/>
        </p:nvSpPr>
        <p:spPr>
          <a:xfrm>
            <a:off x="6341521" y="1470464"/>
            <a:ext cx="1979999" cy="1979999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19841" y="4661790"/>
            <a:ext cx="6607097" cy="1077218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dirty="0" smtClean="0"/>
              <a:t>1 </a:t>
            </a:r>
            <a:r>
              <a:rPr kumimoji="1" lang="en-US" altLang="ja-JP" sz="3200" dirty="0" err="1" smtClean="0"/>
              <a:t>ch</a:t>
            </a:r>
            <a:r>
              <a:rPr kumimoji="1" lang="en-US" altLang="ja-JP" sz="3200" dirty="0" smtClean="0"/>
              <a:t>. </a:t>
            </a:r>
            <a:r>
              <a:rPr kumimoji="1" lang="ja-JP" altLang="en-US" sz="3200" dirty="0" smtClean="0"/>
              <a:t>あたりの帯域</a:t>
            </a:r>
            <a:r>
              <a:rPr kumimoji="1" lang="en-US" altLang="ja-JP" sz="3200" dirty="0" smtClean="0"/>
              <a:t> 100 MHz</a:t>
            </a:r>
          </a:p>
          <a:p>
            <a:pPr algn="ctr"/>
            <a:r>
              <a:rPr lang="en-US" altLang="ja-JP" sz="3200" dirty="0" smtClean="0"/>
              <a:t>2 </a:t>
            </a:r>
            <a:r>
              <a:rPr lang="en-US" altLang="ja-JP" sz="3200" dirty="0" err="1" smtClean="0"/>
              <a:t>ch</a:t>
            </a:r>
            <a:r>
              <a:rPr lang="en-US" altLang="ja-JP" sz="3200" dirty="0" smtClean="0"/>
              <a:t>. </a:t>
            </a:r>
            <a:r>
              <a:rPr lang="ja-JP" altLang="en-US" sz="3200" dirty="0" smtClean="0"/>
              <a:t>合わせての帯域は、</a:t>
            </a:r>
            <a:r>
              <a:rPr lang="en-US" altLang="ja-JP" sz="3200" dirty="0" smtClean="0"/>
              <a:t>200 MHz</a:t>
            </a:r>
            <a:r>
              <a:rPr lang="ja-JP" altLang="en-US" sz="3200" dirty="0" smtClean="0"/>
              <a:t>！</a:t>
            </a:r>
            <a:endParaRPr kumimoji="1" lang="en-US" altLang="ja-JP" sz="3200" dirty="0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まとめ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 dirty="0" smtClean="0"/>
              <a:t>GroundBIRD </a:t>
            </a:r>
            <a:r>
              <a:rPr lang="ja-JP" altLang="en-US" dirty="0" smtClean="0"/>
              <a:t>に搭載する</a:t>
            </a:r>
            <a:r>
              <a:rPr lang="en-US" altLang="ja-JP" dirty="0" smtClean="0"/>
              <a:t> MKID </a:t>
            </a:r>
            <a:r>
              <a:rPr lang="ja-JP" altLang="en-US" dirty="0" smtClean="0"/>
              <a:t>の読み出し系に用いるフロントエンド回路の開発を行った</a:t>
            </a:r>
            <a:endParaRPr lang="en-US" altLang="ja-JP" dirty="0" smtClean="0"/>
          </a:p>
          <a:p>
            <a:r>
              <a:rPr lang="ja-JP" altLang="en-US" dirty="0" smtClean="0"/>
              <a:t>従来のフロントエンド回路は、市販品で構成していたが、以下の解決すべき課題があった</a:t>
            </a:r>
            <a:r>
              <a:rPr lang="en-US" altLang="ja-JP" dirty="0" smtClean="0"/>
              <a:t>:</a:t>
            </a:r>
          </a:p>
          <a:p>
            <a:pPr lvl="1"/>
            <a:r>
              <a:rPr lang="en-US" altLang="ja-JP" dirty="0" smtClean="0"/>
              <a:t>LPF </a:t>
            </a:r>
            <a:r>
              <a:rPr lang="ja-JP" altLang="en-US" dirty="0" smtClean="0"/>
              <a:t>による帯域制限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消費電力・発熱の過大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ユーザビリティの毀損</a:t>
            </a:r>
            <a:endParaRPr lang="en-US" altLang="ja-JP" dirty="0" smtClean="0"/>
          </a:p>
          <a:p>
            <a:r>
              <a:rPr lang="en-US" altLang="ja-JP" dirty="0" smtClean="0"/>
              <a:t>RHEA </a:t>
            </a:r>
            <a:r>
              <a:rPr lang="ja-JP" altLang="en-US" dirty="0" smtClean="0"/>
              <a:t>により以下が改善した</a:t>
            </a:r>
            <a:r>
              <a:rPr lang="en-US" altLang="ja-JP" dirty="0" smtClean="0"/>
              <a:t>:</a:t>
            </a:r>
          </a:p>
          <a:p>
            <a:pPr lvl="1"/>
            <a:r>
              <a:rPr lang="ja-JP" altLang="en-US" dirty="0" smtClean="0"/>
              <a:t>帯域</a:t>
            </a:r>
            <a:r>
              <a:rPr lang="en-US" altLang="ja-JP" dirty="0" smtClean="0"/>
              <a:t> ± 100 MHz</a:t>
            </a:r>
          </a:p>
          <a:p>
            <a:pPr lvl="1"/>
            <a:r>
              <a:rPr lang="ja-JP" altLang="en-US" dirty="0" smtClean="0"/>
              <a:t>消費電力</a:t>
            </a:r>
            <a:r>
              <a:rPr lang="en-US" altLang="ja-JP" dirty="0" smtClean="0"/>
              <a:t> 7.9 W</a:t>
            </a:r>
          </a:p>
          <a:p>
            <a:pPr lvl="1"/>
            <a:r>
              <a:rPr lang="ja-JP" altLang="en-US" dirty="0" smtClean="0"/>
              <a:t>高いユーザビリティの獲得</a:t>
            </a:r>
            <a:endParaRPr lang="en-US" altLang="ja-JP" dirty="0" smtClean="0"/>
          </a:p>
          <a:p>
            <a:r>
              <a:rPr lang="en-US" altLang="ja-JP" dirty="0" smtClean="0"/>
              <a:t>GroundBIRD </a:t>
            </a:r>
            <a:r>
              <a:rPr lang="ja-JP" altLang="en-US" dirty="0" smtClean="0"/>
              <a:t>実験で用いる</a:t>
            </a:r>
            <a:r>
              <a:rPr lang="en-US" altLang="ja-JP" dirty="0" smtClean="0"/>
              <a:t> MKID </a:t>
            </a:r>
            <a:r>
              <a:rPr lang="ja-JP" altLang="en-US" dirty="0" smtClean="0"/>
              <a:t>の読み出し系として満足するフロントエンド回路ができた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19</a:t>
            </a:fld>
            <a:endParaRPr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95389" y="4394364"/>
            <a:ext cx="8743224" cy="17643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57200" y="4014820"/>
            <a:ext cx="4199604" cy="6639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背景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2</a:t>
            </a:fld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まとめ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 dirty="0" smtClean="0"/>
              <a:t>GroundBIRD </a:t>
            </a:r>
            <a:r>
              <a:rPr lang="ja-JP" altLang="en-US" dirty="0" smtClean="0"/>
              <a:t>に搭載する</a:t>
            </a:r>
            <a:r>
              <a:rPr lang="en-US" altLang="ja-JP" dirty="0" smtClean="0"/>
              <a:t> MKID </a:t>
            </a:r>
            <a:r>
              <a:rPr lang="ja-JP" altLang="en-US" dirty="0" smtClean="0"/>
              <a:t>の読み出し系に用いるフロントエンド回路の開発を行った</a:t>
            </a:r>
            <a:endParaRPr lang="en-US" altLang="ja-JP" dirty="0" smtClean="0"/>
          </a:p>
          <a:p>
            <a:r>
              <a:rPr lang="ja-JP" altLang="en-US" dirty="0" smtClean="0"/>
              <a:t>従来のフロントエンド回路は、市販品で構成していたが、以下の解決すべき課題があった</a:t>
            </a:r>
            <a:r>
              <a:rPr lang="en-US" altLang="ja-JP" dirty="0" smtClean="0"/>
              <a:t>:</a:t>
            </a:r>
          </a:p>
          <a:p>
            <a:pPr lvl="1"/>
            <a:r>
              <a:rPr lang="en-US" altLang="ja-JP" dirty="0" smtClean="0"/>
              <a:t>LPF </a:t>
            </a:r>
            <a:r>
              <a:rPr lang="ja-JP" altLang="en-US" dirty="0" smtClean="0"/>
              <a:t>による帯域制限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消費電力・発熱の過大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ユーザビリティの毀損</a:t>
            </a:r>
            <a:endParaRPr lang="en-US" altLang="ja-JP" dirty="0" smtClean="0"/>
          </a:p>
          <a:p>
            <a:r>
              <a:rPr lang="en-US" altLang="ja-JP" dirty="0" smtClean="0"/>
              <a:t>RHEA </a:t>
            </a:r>
            <a:r>
              <a:rPr lang="ja-JP" altLang="en-US" dirty="0" smtClean="0"/>
              <a:t>により以下が改善した</a:t>
            </a:r>
            <a:r>
              <a:rPr lang="en-US" altLang="ja-JP" dirty="0" smtClean="0"/>
              <a:t>:</a:t>
            </a:r>
          </a:p>
          <a:p>
            <a:pPr lvl="1"/>
            <a:r>
              <a:rPr lang="ja-JP" altLang="en-US" dirty="0" smtClean="0"/>
              <a:t>帯域</a:t>
            </a:r>
            <a:r>
              <a:rPr lang="en-US" altLang="ja-JP" dirty="0" smtClean="0"/>
              <a:t> ± 100 MHz</a:t>
            </a:r>
          </a:p>
          <a:p>
            <a:pPr lvl="1"/>
            <a:r>
              <a:rPr lang="ja-JP" altLang="en-US" dirty="0" smtClean="0"/>
              <a:t>消費電力</a:t>
            </a:r>
            <a:r>
              <a:rPr lang="en-US" altLang="ja-JP" dirty="0" smtClean="0"/>
              <a:t> 7.9 W</a:t>
            </a:r>
          </a:p>
          <a:p>
            <a:pPr lvl="1"/>
            <a:r>
              <a:rPr lang="ja-JP" altLang="en-US" dirty="0" smtClean="0"/>
              <a:t>高いユーザビリティの獲得</a:t>
            </a:r>
            <a:endParaRPr lang="en-US" altLang="ja-JP" dirty="0" smtClean="0"/>
          </a:p>
          <a:p>
            <a:r>
              <a:rPr lang="en-US" altLang="ja-JP" dirty="0" smtClean="0"/>
              <a:t>GroundBIRD </a:t>
            </a:r>
            <a:r>
              <a:rPr lang="ja-JP" altLang="en-US" dirty="0" smtClean="0"/>
              <a:t>実験で用いる</a:t>
            </a:r>
            <a:r>
              <a:rPr lang="en-US" altLang="ja-JP" dirty="0" smtClean="0"/>
              <a:t> MKID </a:t>
            </a:r>
            <a:r>
              <a:rPr lang="ja-JP" altLang="en-US" dirty="0" smtClean="0"/>
              <a:t>の読み出し系として満足するフロントエンド回路ができた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20</a:t>
            </a:fld>
            <a:endParaRPr lang="ja-JP" altLang="en-US"/>
          </a:p>
        </p:txBody>
      </p:sp>
      <p:grpSp>
        <p:nvGrpSpPr>
          <p:cNvPr id="10" name="図形グループ 9"/>
          <p:cNvGrpSpPr/>
          <p:nvPr/>
        </p:nvGrpSpPr>
        <p:grpSpPr>
          <a:xfrm>
            <a:off x="4730189" y="2898416"/>
            <a:ext cx="4077174" cy="1463380"/>
            <a:chOff x="4339409" y="2898416"/>
            <a:chExt cx="4077174" cy="1463380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4348130" y="2898416"/>
              <a:ext cx="17672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FF0000"/>
                  </a:solidFill>
                </a:rPr>
                <a:t>→</a:t>
              </a:r>
              <a:r>
                <a:rPr kumimoji="1" lang="en-US" altLang="ja-JP" sz="2200" dirty="0" smtClean="0"/>
                <a:t> LPF </a:t>
              </a:r>
              <a:r>
                <a:rPr kumimoji="1" lang="ja-JP" altLang="en-US" sz="2200" dirty="0" smtClean="0"/>
                <a:t>を排除</a:t>
              </a:r>
              <a:endParaRPr kumimoji="1" lang="ja-JP" altLang="en-US" sz="2200" dirty="0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4339409" y="3244547"/>
              <a:ext cx="36656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FF0000"/>
                  </a:solidFill>
                </a:rPr>
                <a:t>→</a:t>
              </a:r>
              <a:r>
                <a:rPr kumimoji="1" lang="en-US" altLang="ja-JP" sz="2200" dirty="0" smtClean="0"/>
                <a:t> </a:t>
              </a:r>
              <a:r>
                <a:rPr lang="ja-JP" altLang="en-US" sz="2200" dirty="0" smtClean="0"/>
                <a:t>クロック分配方式の簡素化</a:t>
              </a:r>
              <a:endParaRPr kumimoji="1" lang="ja-JP" altLang="en-US" sz="2200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339839" y="3592355"/>
              <a:ext cx="40767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FF0000"/>
                  </a:solidFill>
                </a:rPr>
                <a:t>→</a:t>
              </a:r>
              <a:r>
                <a:rPr kumimoji="1" lang="en-US" altLang="ja-JP" sz="2200" dirty="0" smtClean="0"/>
                <a:t> </a:t>
              </a:r>
              <a:r>
                <a:rPr lang="ja-JP" altLang="en-US" sz="2200" dirty="0" smtClean="0"/>
                <a:t>水晶発振器の周波数の変更、</a:t>
              </a:r>
              <a:endParaRPr lang="en-US" altLang="ja-JP" sz="2200" dirty="0" smtClean="0"/>
            </a:p>
            <a:p>
              <a:r>
                <a:rPr kumimoji="1" lang="ja-JP" altLang="en-US" sz="2200" dirty="0" smtClean="0"/>
                <a:t>　</a:t>
              </a:r>
              <a:r>
                <a:rPr kumimoji="1" lang="en-US" altLang="ja-JP" sz="2200" dirty="0" smtClean="0"/>
                <a:t>  </a:t>
              </a:r>
              <a:r>
                <a:rPr kumimoji="1" lang="ja-JP" altLang="en-US" sz="2200" dirty="0" smtClean="0"/>
                <a:t>コネクターの統一</a:t>
              </a:r>
              <a:endParaRPr kumimoji="1" lang="ja-JP" altLang="en-US" sz="2200" dirty="0"/>
            </a:p>
          </p:txBody>
        </p:sp>
      </p:grpSp>
      <p:sp>
        <p:nvSpPr>
          <p:cNvPr id="15" name="正方形/長方形 14"/>
          <p:cNvSpPr/>
          <p:nvPr/>
        </p:nvSpPr>
        <p:spPr>
          <a:xfrm>
            <a:off x="195389" y="4394364"/>
            <a:ext cx="8743224" cy="17643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57200" y="4014820"/>
            <a:ext cx="4199604" cy="6639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まとめ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 dirty="0" smtClean="0"/>
              <a:t>GroundBIRD </a:t>
            </a:r>
            <a:r>
              <a:rPr lang="ja-JP" altLang="en-US" dirty="0" smtClean="0"/>
              <a:t>に搭載する</a:t>
            </a:r>
            <a:r>
              <a:rPr lang="en-US" altLang="ja-JP" dirty="0" smtClean="0"/>
              <a:t> MKID </a:t>
            </a:r>
            <a:r>
              <a:rPr lang="ja-JP" altLang="en-US" dirty="0" smtClean="0"/>
              <a:t>の読み出し系に用いるフロントエンド回路の開発を行った</a:t>
            </a:r>
            <a:endParaRPr lang="en-US" altLang="ja-JP" dirty="0" smtClean="0"/>
          </a:p>
          <a:p>
            <a:r>
              <a:rPr lang="ja-JP" altLang="en-US" dirty="0" smtClean="0"/>
              <a:t>従来のフロントエンド回路は、市販品で構成していたが、以下の解決すべき課題があった</a:t>
            </a:r>
            <a:r>
              <a:rPr lang="en-US" altLang="ja-JP" dirty="0" smtClean="0"/>
              <a:t>:</a:t>
            </a:r>
          </a:p>
          <a:p>
            <a:pPr lvl="1"/>
            <a:r>
              <a:rPr lang="en-US" altLang="ja-JP" dirty="0" smtClean="0"/>
              <a:t>LPF </a:t>
            </a:r>
            <a:r>
              <a:rPr lang="ja-JP" altLang="en-US" dirty="0" smtClean="0"/>
              <a:t>による帯域制限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消費電力・発熱の過大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ユーザビリティの毀損</a:t>
            </a:r>
            <a:endParaRPr lang="en-US" altLang="ja-JP" dirty="0" smtClean="0"/>
          </a:p>
          <a:p>
            <a:r>
              <a:rPr lang="en-US" altLang="ja-JP" dirty="0" smtClean="0"/>
              <a:t>RHEA </a:t>
            </a:r>
            <a:r>
              <a:rPr lang="ja-JP" altLang="en-US" dirty="0" smtClean="0"/>
              <a:t>により以下が改善した</a:t>
            </a:r>
            <a:r>
              <a:rPr lang="en-US" altLang="ja-JP" dirty="0" smtClean="0"/>
              <a:t>:</a:t>
            </a:r>
          </a:p>
          <a:p>
            <a:pPr lvl="1"/>
            <a:r>
              <a:rPr lang="ja-JP" altLang="en-US" dirty="0" smtClean="0"/>
              <a:t>帯域</a:t>
            </a:r>
            <a:r>
              <a:rPr lang="en-US" altLang="ja-JP" dirty="0" smtClean="0"/>
              <a:t> ± 100 MHz</a:t>
            </a:r>
          </a:p>
          <a:p>
            <a:pPr lvl="1"/>
            <a:r>
              <a:rPr lang="ja-JP" altLang="en-US" dirty="0" smtClean="0"/>
              <a:t>消費電力</a:t>
            </a:r>
            <a:r>
              <a:rPr lang="en-US" altLang="ja-JP" dirty="0" smtClean="0"/>
              <a:t> 7.9 W</a:t>
            </a:r>
          </a:p>
          <a:p>
            <a:pPr lvl="1"/>
            <a:r>
              <a:rPr lang="ja-JP" altLang="en-US" dirty="0" smtClean="0"/>
              <a:t>高いユーザビリティの獲得</a:t>
            </a:r>
            <a:endParaRPr lang="en-US" altLang="ja-JP" dirty="0" smtClean="0"/>
          </a:p>
          <a:p>
            <a:r>
              <a:rPr lang="en-US" altLang="ja-JP" dirty="0" smtClean="0"/>
              <a:t>GroundBIRD </a:t>
            </a:r>
            <a:r>
              <a:rPr lang="ja-JP" altLang="en-US" dirty="0" smtClean="0"/>
              <a:t>実験で用いる</a:t>
            </a:r>
            <a:r>
              <a:rPr lang="en-US" altLang="ja-JP" dirty="0" smtClean="0"/>
              <a:t> MKID </a:t>
            </a:r>
            <a:r>
              <a:rPr lang="ja-JP" altLang="en-US" dirty="0" smtClean="0"/>
              <a:t>の読み出し系として満足するフロントエンド回路ができた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21</a:t>
            </a:fld>
            <a:endParaRPr lang="ja-JP" altLang="en-US"/>
          </a:p>
        </p:txBody>
      </p:sp>
      <p:grpSp>
        <p:nvGrpSpPr>
          <p:cNvPr id="10" name="図形グループ 9"/>
          <p:cNvGrpSpPr/>
          <p:nvPr/>
        </p:nvGrpSpPr>
        <p:grpSpPr>
          <a:xfrm>
            <a:off x="4730189" y="2898416"/>
            <a:ext cx="4077174" cy="1463380"/>
            <a:chOff x="4339409" y="2898416"/>
            <a:chExt cx="4077174" cy="1463380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4348130" y="2898416"/>
              <a:ext cx="17672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FF0000"/>
                  </a:solidFill>
                </a:rPr>
                <a:t>→</a:t>
              </a:r>
              <a:r>
                <a:rPr kumimoji="1" lang="en-US" altLang="ja-JP" sz="2200" dirty="0" smtClean="0"/>
                <a:t> LPF </a:t>
              </a:r>
              <a:r>
                <a:rPr kumimoji="1" lang="ja-JP" altLang="en-US" sz="2200" dirty="0" smtClean="0"/>
                <a:t>を排除</a:t>
              </a:r>
              <a:endParaRPr kumimoji="1" lang="ja-JP" altLang="en-US" sz="2200" dirty="0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4339409" y="3244547"/>
              <a:ext cx="36656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FF0000"/>
                  </a:solidFill>
                </a:rPr>
                <a:t>→</a:t>
              </a:r>
              <a:r>
                <a:rPr kumimoji="1" lang="en-US" altLang="ja-JP" sz="2200" dirty="0" smtClean="0"/>
                <a:t> </a:t>
              </a:r>
              <a:r>
                <a:rPr lang="ja-JP" altLang="en-US" sz="2200" dirty="0" smtClean="0"/>
                <a:t>クロック分配方式の簡素化</a:t>
              </a:r>
              <a:endParaRPr kumimoji="1" lang="ja-JP" altLang="en-US" sz="2200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339839" y="3592355"/>
              <a:ext cx="40767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FF0000"/>
                  </a:solidFill>
                </a:rPr>
                <a:t>→</a:t>
              </a:r>
              <a:r>
                <a:rPr kumimoji="1" lang="en-US" altLang="ja-JP" sz="2200" dirty="0" smtClean="0"/>
                <a:t> </a:t>
              </a:r>
              <a:r>
                <a:rPr lang="ja-JP" altLang="en-US" sz="2200" dirty="0" smtClean="0"/>
                <a:t>水晶発振器の周波数の変更、</a:t>
              </a:r>
              <a:endParaRPr lang="en-US" altLang="ja-JP" sz="2200" dirty="0" smtClean="0"/>
            </a:p>
            <a:p>
              <a:r>
                <a:rPr kumimoji="1" lang="ja-JP" altLang="en-US" sz="2200" dirty="0" smtClean="0"/>
                <a:t>　</a:t>
              </a:r>
              <a:r>
                <a:rPr kumimoji="1" lang="en-US" altLang="ja-JP" sz="2200" dirty="0" smtClean="0"/>
                <a:t>  </a:t>
              </a:r>
              <a:r>
                <a:rPr kumimoji="1" lang="ja-JP" altLang="en-US" sz="2200" dirty="0" smtClean="0"/>
                <a:t>コネクターの統一</a:t>
              </a:r>
              <a:endParaRPr kumimoji="1" lang="ja-JP" altLang="en-US" sz="2200" dirty="0"/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4732791" y="4298792"/>
            <a:ext cx="2715177" cy="1061367"/>
            <a:chOff x="4732791" y="4298792"/>
            <a:chExt cx="2715177" cy="1061367"/>
          </a:xfrm>
        </p:grpSpPr>
        <p:sp>
          <p:nvSpPr>
            <p:cNvPr id="11" name="テキスト ボックス 10"/>
            <p:cNvSpPr txBox="1"/>
            <p:nvPr/>
          </p:nvSpPr>
          <p:spPr>
            <a:xfrm>
              <a:off x="4732791" y="4298792"/>
              <a:ext cx="14764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0000FF"/>
                  </a:solidFill>
                </a:rPr>
                <a:t>→</a:t>
              </a:r>
              <a:r>
                <a:rPr kumimoji="1" lang="en-US" altLang="ja-JP" sz="2200" dirty="0" smtClean="0"/>
                <a:t> 30% Up!</a:t>
              </a:r>
              <a:endParaRPr kumimoji="1" lang="ja-JP" altLang="en-US" sz="2200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4733221" y="4614032"/>
              <a:ext cx="18183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0000FF"/>
                  </a:solidFill>
                </a:rPr>
                <a:t>→</a:t>
              </a:r>
              <a:r>
                <a:rPr kumimoji="1" lang="en-US" altLang="ja-JP" sz="2200" dirty="0" smtClean="0"/>
                <a:t> 50% Down!</a:t>
              </a:r>
              <a:endParaRPr kumimoji="1" lang="ja-JP" altLang="en-US" sz="2200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4733651" y="4929272"/>
              <a:ext cx="271431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0000FF"/>
                  </a:solidFill>
                </a:rPr>
                <a:t>→</a:t>
              </a:r>
              <a:r>
                <a:rPr kumimoji="1" lang="en-US" altLang="ja-JP" sz="2200" dirty="0" smtClean="0"/>
                <a:t> Not! Extra-Fan, etc.</a:t>
              </a:r>
              <a:endParaRPr kumimoji="1" lang="ja-JP" altLang="en-US" sz="2200" dirty="0"/>
            </a:p>
          </p:txBody>
        </p:sp>
      </p:grpSp>
      <p:sp>
        <p:nvSpPr>
          <p:cNvPr id="15" name="正方形/長方形 14"/>
          <p:cNvSpPr/>
          <p:nvPr/>
        </p:nvSpPr>
        <p:spPr>
          <a:xfrm>
            <a:off x="4819631" y="4394365"/>
            <a:ext cx="3511101" cy="11636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33185" y="5381870"/>
            <a:ext cx="7938663" cy="9321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まとめ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 dirty="0" smtClean="0"/>
              <a:t>GroundBIRD </a:t>
            </a:r>
            <a:r>
              <a:rPr lang="ja-JP" altLang="en-US" dirty="0" smtClean="0"/>
              <a:t>に搭載する</a:t>
            </a:r>
            <a:r>
              <a:rPr lang="en-US" altLang="ja-JP" dirty="0" smtClean="0"/>
              <a:t> MKID </a:t>
            </a:r>
            <a:r>
              <a:rPr lang="ja-JP" altLang="en-US" dirty="0" smtClean="0"/>
              <a:t>の読み出し系に用いるフロントエンド回路の開発を行った</a:t>
            </a:r>
            <a:endParaRPr lang="en-US" altLang="ja-JP" dirty="0" smtClean="0"/>
          </a:p>
          <a:p>
            <a:r>
              <a:rPr lang="ja-JP" altLang="en-US" dirty="0" smtClean="0"/>
              <a:t>従来のフロントエンド回路は、市販品で構成していたが、以下の解決すべき課題があった</a:t>
            </a:r>
            <a:r>
              <a:rPr lang="en-US" altLang="ja-JP" dirty="0" smtClean="0"/>
              <a:t>:</a:t>
            </a:r>
          </a:p>
          <a:p>
            <a:pPr lvl="1"/>
            <a:r>
              <a:rPr lang="en-US" altLang="ja-JP" dirty="0" smtClean="0"/>
              <a:t>LPF </a:t>
            </a:r>
            <a:r>
              <a:rPr lang="ja-JP" altLang="en-US" dirty="0" smtClean="0"/>
              <a:t>による帯域制限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消費電力・発熱の過大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ユーザビリティの毀損</a:t>
            </a:r>
            <a:endParaRPr lang="en-US" altLang="ja-JP" dirty="0" smtClean="0"/>
          </a:p>
          <a:p>
            <a:r>
              <a:rPr lang="en-US" altLang="ja-JP" dirty="0" smtClean="0"/>
              <a:t>RHEA </a:t>
            </a:r>
            <a:r>
              <a:rPr lang="ja-JP" altLang="en-US" dirty="0" smtClean="0"/>
              <a:t>により以下が改善した</a:t>
            </a:r>
            <a:r>
              <a:rPr lang="en-US" altLang="ja-JP" dirty="0" smtClean="0"/>
              <a:t>:</a:t>
            </a:r>
          </a:p>
          <a:p>
            <a:pPr lvl="1"/>
            <a:r>
              <a:rPr lang="ja-JP" altLang="en-US" dirty="0" smtClean="0"/>
              <a:t>帯域</a:t>
            </a:r>
            <a:r>
              <a:rPr lang="en-US" altLang="ja-JP" dirty="0" smtClean="0"/>
              <a:t> ± 100 MHz</a:t>
            </a:r>
          </a:p>
          <a:p>
            <a:pPr lvl="1"/>
            <a:r>
              <a:rPr lang="ja-JP" altLang="en-US" dirty="0" smtClean="0"/>
              <a:t>消費電力</a:t>
            </a:r>
            <a:r>
              <a:rPr lang="en-US" altLang="ja-JP" dirty="0" smtClean="0"/>
              <a:t> 7.9 W</a:t>
            </a:r>
          </a:p>
          <a:p>
            <a:pPr lvl="1"/>
            <a:r>
              <a:rPr lang="ja-JP" altLang="en-US" dirty="0" smtClean="0"/>
              <a:t>高いユーザビリティの獲得</a:t>
            </a:r>
            <a:endParaRPr lang="en-US" altLang="ja-JP" dirty="0" smtClean="0"/>
          </a:p>
          <a:p>
            <a:r>
              <a:rPr lang="en-US" altLang="ja-JP" dirty="0" smtClean="0"/>
              <a:t>GroundBIRD </a:t>
            </a:r>
            <a:r>
              <a:rPr lang="ja-JP" altLang="en-US" dirty="0" smtClean="0"/>
              <a:t>実験で用いる</a:t>
            </a:r>
            <a:r>
              <a:rPr lang="en-US" altLang="ja-JP" dirty="0" smtClean="0"/>
              <a:t> MKID </a:t>
            </a:r>
            <a:r>
              <a:rPr lang="ja-JP" altLang="en-US" dirty="0" smtClean="0"/>
              <a:t>の読み出し系として満足するフロントエンド回路ができた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22</a:t>
            </a:fld>
            <a:endParaRPr lang="ja-JP" altLang="en-US"/>
          </a:p>
        </p:txBody>
      </p:sp>
      <p:grpSp>
        <p:nvGrpSpPr>
          <p:cNvPr id="10" name="図形グループ 9"/>
          <p:cNvGrpSpPr/>
          <p:nvPr/>
        </p:nvGrpSpPr>
        <p:grpSpPr>
          <a:xfrm>
            <a:off x="4730189" y="2898416"/>
            <a:ext cx="4077174" cy="1463380"/>
            <a:chOff x="4339409" y="2898416"/>
            <a:chExt cx="4077174" cy="1463380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4348130" y="2898416"/>
              <a:ext cx="17672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FF0000"/>
                  </a:solidFill>
                </a:rPr>
                <a:t>→</a:t>
              </a:r>
              <a:r>
                <a:rPr kumimoji="1" lang="en-US" altLang="ja-JP" sz="2200" dirty="0" smtClean="0"/>
                <a:t> LPF </a:t>
              </a:r>
              <a:r>
                <a:rPr kumimoji="1" lang="ja-JP" altLang="en-US" sz="2200" dirty="0" smtClean="0"/>
                <a:t>を排除</a:t>
              </a:r>
              <a:endParaRPr kumimoji="1" lang="ja-JP" altLang="en-US" sz="2200" dirty="0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4339409" y="3244547"/>
              <a:ext cx="36656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FF0000"/>
                  </a:solidFill>
                </a:rPr>
                <a:t>→</a:t>
              </a:r>
              <a:r>
                <a:rPr kumimoji="1" lang="en-US" altLang="ja-JP" sz="2200" dirty="0" smtClean="0"/>
                <a:t> </a:t>
              </a:r>
              <a:r>
                <a:rPr lang="ja-JP" altLang="en-US" sz="2200" dirty="0" smtClean="0"/>
                <a:t>クロック分配方式の簡素化</a:t>
              </a:r>
              <a:endParaRPr kumimoji="1" lang="ja-JP" altLang="en-US" sz="2200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339839" y="3592355"/>
              <a:ext cx="40767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FF0000"/>
                  </a:solidFill>
                </a:rPr>
                <a:t>→</a:t>
              </a:r>
              <a:r>
                <a:rPr kumimoji="1" lang="en-US" altLang="ja-JP" sz="2200" dirty="0" smtClean="0"/>
                <a:t> </a:t>
              </a:r>
              <a:r>
                <a:rPr lang="ja-JP" altLang="en-US" sz="2200" dirty="0" smtClean="0"/>
                <a:t>水晶発振器の周波数の変更、</a:t>
              </a:r>
              <a:endParaRPr lang="en-US" altLang="ja-JP" sz="2200" dirty="0" smtClean="0"/>
            </a:p>
            <a:p>
              <a:r>
                <a:rPr kumimoji="1" lang="ja-JP" altLang="en-US" sz="2200" dirty="0" smtClean="0"/>
                <a:t>　</a:t>
              </a:r>
              <a:r>
                <a:rPr kumimoji="1" lang="en-US" altLang="ja-JP" sz="2200" dirty="0" smtClean="0"/>
                <a:t>  </a:t>
              </a:r>
              <a:r>
                <a:rPr kumimoji="1" lang="ja-JP" altLang="en-US" sz="2200" dirty="0" smtClean="0"/>
                <a:t>コネクターの統一</a:t>
              </a:r>
              <a:endParaRPr kumimoji="1" lang="ja-JP" altLang="en-US" sz="2200" dirty="0"/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4732791" y="4298792"/>
            <a:ext cx="2715177" cy="1061367"/>
            <a:chOff x="4732791" y="4298792"/>
            <a:chExt cx="2715177" cy="1061367"/>
          </a:xfrm>
        </p:grpSpPr>
        <p:sp>
          <p:nvSpPr>
            <p:cNvPr id="11" name="テキスト ボックス 10"/>
            <p:cNvSpPr txBox="1"/>
            <p:nvPr/>
          </p:nvSpPr>
          <p:spPr>
            <a:xfrm>
              <a:off x="4732791" y="4298792"/>
              <a:ext cx="14764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0000FF"/>
                  </a:solidFill>
                </a:rPr>
                <a:t>→</a:t>
              </a:r>
              <a:r>
                <a:rPr kumimoji="1" lang="en-US" altLang="ja-JP" sz="2200" dirty="0" smtClean="0"/>
                <a:t> 30% Up!</a:t>
              </a:r>
              <a:endParaRPr kumimoji="1" lang="ja-JP" altLang="en-US" sz="2200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4733221" y="4614032"/>
              <a:ext cx="18183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0000FF"/>
                  </a:solidFill>
                </a:rPr>
                <a:t>→</a:t>
              </a:r>
              <a:r>
                <a:rPr kumimoji="1" lang="en-US" altLang="ja-JP" sz="2200" dirty="0" smtClean="0"/>
                <a:t> 50% Down!</a:t>
              </a:r>
              <a:endParaRPr kumimoji="1" lang="ja-JP" altLang="en-US" sz="2200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4733651" y="4929272"/>
              <a:ext cx="271431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 smtClean="0">
                  <a:solidFill>
                    <a:srgbClr val="0000FF"/>
                  </a:solidFill>
                </a:rPr>
                <a:t>→</a:t>
              </a:r>
              <a:r>
                <a:rPr kumimoji="1" lang="en-US" altLang="ja-JP" sz="2200" dirty="0" smtClean="0"/>
                <a:t> Not! Extra-Fan, etc.</a:t>
              </a:r>
              <a:endParaRPr kumimoji="1" lang="ja-JP" altLang="en-US" sz="2200" dirty="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backup</a:t>
            </a:r>
            <a:endParaRPr lang="ja-JP" altLang="en-US" dirty="0"/>
          </a:p>
        </p:txBody>
      </p:sp>
      <p:sp>
        <p:nvSpPr>
          <p:cNvPr id="8" name="テキスト プレースホル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23</a:t>
            </a:fld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GroundBIRD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3</a:t>
            </a:fld>
            <a:endParaRPr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MKID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4</a:t>
            </a:fld>
            <a:endParaRPr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読み出し系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5</a:t>
            </a:fld>
            <a:endParaRPr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アナログ基板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6</a:t>
            </a:fld>
            <a:endParaRPr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解決すべき課題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7</a:t>
            </a:fld>
            <a:endParaRPr lang="ja-JP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新アナログ基板</a:t>
            </a:r>
            <a:r>
              <a:rPr lang="en-US" altLang="ja-JP" dirty="0" smtClean="0"/>
              <a:t> – RHEA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8</a:t>
            </a:fld>
            <a:endParaRPr lang="ja-JP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消費電力の評価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2015-01-29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 smtClean="0"/>
              <a:t>修士論文発表会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2D14E-91D0-A44D-A4A0-D5DBF8F24DD2}" type="slidenum">
              <a:rPr lang="ja-JP" altLang="en-US" smtClean="0"/>
              <a:t>9</a:t>
            </a:fld>
            <a:endParaRPr lang="ja-JP" altLang="en-US"/>
          </a:p>
        </p:txBody>
      </p:sp>
      <p:grpSp>
        <p:nvGrpSpPr>
          <p:cNvPr id="7" name="図形グループ 6"/>
          <p:cNvGrpSpPr/>
          <p:nvPr/>
        </p:nvGrpSpPr>
        <p:grpSpPr>
          <a:xfrm>
            <a:off x="1816473" y="4041295"/>
            <a:ext cx="5583418" cy="2032799"/>
            <a:chOff x="1173608" y="1151507"/>
            <a:chExt cx="5583418" cy="2032799"/>
          </a:xfrm>
        </p:grpSpPr>
        <p:grpSp>
          <p:nvGrpSpPr>
            <p:cNvPr id="8" name="図形グループ 26"/>
            <p:cNvGrpSpPr/>
            <p:nvPr/>
          </p:nvGrpSpPr>
          <p:grpSpPr>
            <a:xfrm>
              <a:off x="5083548" y="1769178"/>
              <a:ext cx="230420" cy="217665"/>
              <a:chOff x="3028550" y="3538914"/>
              <a:chExt cx="230420" cy="217665"/>
            </a:xfrm>
          </p:grpSpPr>
          <p:sp>
            <p:nvSpPr>
              <p:cNvPr id="25" name="円/楕円 24"/>
              <p:cNvSpPr>
                <a:spLocks noChangeAspect="1"/>
              </p:cNvSpPr>
              <p:nvPr/>
            </p:nvSpPr>
            <p:spPr>
              <a:xfrm>
                <a:off x="3050262" y="3538914"/>
                <a:ext cx="208708" cy="21766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3028550" y="3538914"/>
                <a:ext cx="108550" cy="217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" name="テキスト ボックス 8"/>
            <p:cNvSpPr txBox="1"/>
            <p:nvPr/>
          </p:nvSpPr>
          <p:spPr>
            <a:xfrm>
              <a:off x="1173608" y="1151507"/>
              <a:ext cx="1632378" cy="113877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txBody>
            <a:bodyPr wrap="none" rtlCol="0">
              <a:spAutoFit/>
            </a:bodyPr>
            <a:lstStyle/>
            <a:p>
              <a:pPr algn="ctr"/>
              <a:endParaRPr lang="en-US" altLang="ja-JP" sz="2000" dirty="0" smtClean="0"/>
            </a:p>
            <a:p>
              <a:pPr algn="ctr"/>
              <a:r>
                <a:rPr lang="ja-JP" altLang="en-US" sz="2000" dirty="0" smtClean="0"/>
                <a:t>アナログ基板</a:t>
              </a:r>
              <a:endParaRPr lang="en-US" altLang="ja-JP" sz="2400" dirty="0" smtClean="0"/>
            </a:p>
            <a:p>
              <a:pPr algn="ctr"/>
              <a:endParaRPr lang="en-US" altLang="ja-JP" sz="2400" dirty="0" smtClean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3362527" y="1151507"/>
              <a:ext cx="1627369" cy="113877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txBody>
            <a:bodyPr wrap="none" rtlCol="0">
              <a:spAutoFit/>
            </a:bodyPr>
            <a:lstStyle/>
            <a:p>
              <a:pPr algn="ctr"/>
              <a:endParaRPr lang="en-US" altLang="ja-JP" sz="2000" dirty="0" smtClean="0"/>
            </a:p>
            <a:p>
              <a:pPr algn="ctr"/>
              <a:r>
                <a:rPr lang="ja-JP" altLang="en-US" sz="2000" dirty="0" smtClean="0"/>
                <a:t>デジタル基板</a:t>
              </a:r>
              <a:endParaRPr lang="en-US" altLang="ja-JP" sz="2400" dirty="0" smtClean="0"/>
            </a:p>
            <a:p>
              <a:pPr algn="ctr"/>
              <a:endParaRPr lang="en-US" altLang="ja-JP" sz="2400" dirty="0" smtClean="0"/>
            </a:p>
          </p:txBody>
        </p:sp>
        <p:cxnSp>
          <p:nvCxnSpPr>
            <p:cNvPr id="11" name="直線矢印コネクタ 10"/>
            <p:cNvCxnSpPr>
              <a:stCxn id="10" idx="1"/>
              <a:endCxn id="9" idx="3"/>
            </p:cNvCxnSpPr>
            <p:nvPr/>
          </p:nvCxnSpPr>
          <p:spPr>
            <a:xfrm rot="10800000">
              <a:off x="2805987" y="1720894"/>
              <a:ext cx="556541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/>
            <p:nvPr/>
          </p:nvCxnSpPr>
          <p:spPr>
            <a:xfrm rot="10800000">
              <a:off x="4989896" y="1561614"/>
              <a:ext cx="556541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rot="10800000">
              <a:off x="4989896" y="1867156"/>
              <a:ext cx="556541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5546438" y="1153095"/>
              <a:ext cx="1210588" cy="113877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000" dirty="0" smtClean="0"/>
                <a:t>電流計</a:t>
              </a:r>
              <a:r>
                <a:rPr lang="en-US" altLang="ja-JP" sz="2000" dirty="0" smtClean="0"/>
                <a:t>,</a:t>
              </a:r>
              <a:endParaRPr lang="en-US" altLang="ja-JP" sz="2000" dirty="0" smtClean="0"/>
            </a:p>
            <a:p>
              <a:pPr algn="ctr"/>
              <a:r>
                <a:rPr lang="ja-JP" altLang="en-US" sz="2000" dirty="0" smtClean="0"/>
                <a:t>直流</a:t>
              </a:r>
              <a:r>
                <a:rPr lang="ja-JP" altLang="en-US" sz="2000" dirty="0" smtClean="0"/>
                <a:t>電源</a:t>
              </a:r>
              <a:endParaRPr lang="en-US" altLang="ja-JP" sz="2400" dirty="0" smtClean="0"/>
            </a:p>
            <a:p>
              <a:pPr algn="ctr"/>
              <a:endParaRPr lang="en-US" altLang="ja-JP" sz="2400" dirty="0" smtClean="0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228528" y="1166658"/>
              <a:ext cx="33855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+</a:t>
              </a:r>
              <a:endParaRPr kumimoji="1" lang="ja-JP" altLang="en-US" sz="2400" dirty="0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5267545" y="1736883"/>
              <a:ext cx="2788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-</a:t>
              </a:r>
              <a:endParaRPr kumimoji="1" lang="ja-JP" altLang="en-US" sz="2400" dirty="0"/>
            </a:p>
          </p:txBody>
        </p:sp>
        <p:cxnSp>
          <p:nvCxnSpPr>
            <p:cNvPr id="17" name="直線矢印コネクタ 16"/>
            <p:cNvCxnSpPr/>
            <p:nvPr/>
          </p:nvCxnSpPr>
          <p:spPr>
            <a:xfrm rot="16200000" flipV="1">
              <a:off x="5111829" y="1658406"/>
              <a:ext cx="203959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rot="16200000" flipV="1">
              <a:off x="4967830" y="2230440"/>
              <a:ext cx="491959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/>
            <p:nvPr/>
          </p:nvCxnSpPr>
          <p:spPr>
            <a:xfrm rot="5400000" flipH="1" flipV="1">
              <a:off x="4800628" y="2171788"/>
              <a:ext cx="609264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円/楕円 19"/>
            <p:cNvSpPr/>
            <p:nvPr/>
          </p:nvSpPr>
          <p:spPr>
            <a:xfrm>
              <a:off x="5192098" y="1541585"/>
              <a:ext cx="46499" cy="4741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5088903" y="1845788"/>
              <a:ext cx="46499" cy="4741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551821" y="2476420"/>
              <a:ext cx="1210588" cy="70788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000" dirty="0" smtClean="0"/>
                <a:t>テスター</a:t>
              </a:r>
              <a:endParaRPr lang="en-US" altLang="ja-JP" sz="2000" dirty="0" smtClean="0"/>
            </a:p>
            <a:p>
              <a:pPr algn="ctr"/>
              <a:r>
                <a:rPr lang="ja-JP" altLang="en-US" sz="2000" dirty="0" smtClean="0"/>
                <a:t>（電圧計）</a:t>
              </a:r>
              <a:endParaRPr lang="en-US" altLang="ja-JP" sz="2400" dirty="0" smtClean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816841" y="1385246"/>
              <a:ext cx="54373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500" dirty="0" smtClean="0"/>
                <a:t>FMC</a:t>
              </a:r>
              <a:endParaRPr kumimoji="1" lang="en-US" altLang="ja-JP" sz="1500" dirty="0" smtClean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5860167" y="1834359"/>
              <a:ext cx="60181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dirty="0" smtClean="0"/>
                <a:t>12 V</a:t>
              </a:r>
              <a:endParaRPr kumimoji="1" lang="ja-JP" altLang="en-US" dirty="0"/>
            </a:p>
          </p:txBody>
        </p:sp>
      </p:grpSp>
      <p:sp>
        <p:nvSpPr>
          <p:cNvPr id="33" name="テキスト ボックス 32"/>
          <p:cNvSpPr txBox="1"/>
          <p:nvPr/>
        </p:nvSpPr>
        <p:spPr>
          <a:xfrm>
            <a:off x="835838" y="1476346"/>
            <a:ext cx="71463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評価方法</a:t>
            </a:r>
            <a:r>
              <a:rPr lang="en-US" altLang="ja-JP" sz="2400" dirty="0" smtClean="0"/>
              <a:t>:</a:t>
            </a:r>
          </a:p>
          <a:p>
            <a:r>
              <a:rPr lang="en-US" altLang="ja-JP" sz="2400" dirty="0" smtClean="0"/>
              <a:t>    1. </a:t>
            </a:r>
            <a:r>
              <a:rPr lang="ja-JP" altLang="en-US" sz="2400" dirty="0" smtClean="0"/>
              <a:t>デジタル基板に定電圧源（</a:t>
            </a:r>
            <a:r>
              <a:rPr lang="en-US" altLang="ja-JP" sz="2400" dirty="0" smtClean="0"/>
              <a:t>12 V</a:t>
            </a:r>
            <a:r>
              <a:rPr lang="ja-JP" altLang="en-US" sz="2400" dirty="0" smtClean="0"/>
              <a:t>）で電力を供給する</a:t>
            </a:r>
            <a:endParaRPr lang="en-US" altLang="ja-JP" sz="2400" dirty="0" smtClean="0"/>
          </a:p>
          <a:p>
            <a:r>
              <a:rPr lang="en-US" altLang="ja-JP" sz="2400" dirty="0" smtClean="0"/>
              <a:t>    2. </a:t>
            </a:r>
            <a:r>
              <a:rPr lang="ja-JP" altLang="en-US" sz="2400" dirty="0" smtClean="0"/>
              <a:t>読み出し系をオペレーション（</a:t>
            </a:r>
            <a:r>
              <a:rPr lang="en-US" altLang="ja-JP" sz="2400" dirty="0" smtClean="0"/>
              <a:t>idle, mux1, mux32</a:t>
            </a:r>
            <a:r>
              <a:rPr lang="ja-JP" altLang="en-US" sz="2400" dirty="0" smtClean="0"/>
              <a:t>）</a:t>
            </a:r>
            <a:endParaRPr lang="en-US" altLang="ja-JP" sz="2400" dirty="0" smtClean="0"/>
          </a:p>
          <a:p>
            <a:r>
              <a:rPr lang="en-US" altLang="ja-JP" sz="2400" dirty="0" smtClean="0"/>
              <a:t>    3. </a:t>
            </a:r>
            <a:r>
              <a:rPr lang="ja-JP" altLang="en-US" sz="2400" dirty="0" smtClean="0"/>
              <a:t>デジタル基板に流れる電流量を測る</a:t>
            </a:r>
            <a:endParaRPr lang="en-US" altLang="ja-JP" sz="2400" dirty="0" smtClean="0"/>
          </a:p>
          <a:p>
            <a:r>
              <a:rPr lang="en-US" altLang="ja-JP" sz="2400" dirty="0" smtClean="0"/>
              <a:t>    4. </a:t>
            </a:r>
            <a:r>
              <a:rPr lang="ja-JP" altLang="en-US" sz="2400" dirty="0" smtClean="0"/>
              <a:t>デジタル基板のみの電流量を差し引く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1101</Words>
  <Application>Microsoft Macintosh PowerPoint</Application>
  <PresentationFormat>画面に合わせる (4:3)</PresentationFormat>
  <Paragraphs>223</Paragraphs>
  <Slides>23</Slides>
  <Notes>0</Notes>
  <HiddenSlides>0</HiddenSlides>
  <MMClips>0</MMClips>
  <ScaleCrop>false</ScaleCrop>
  <HeadingPairs>
    <vt:vector size="4" baseType="variant">
      <vt:variant>
        <vt:lpstr>デザイン テンプレート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4" baseType="lpstr">
      <vt:lpstr>Office テーマ</vt:lpstr>
      <vt:lpstr>超伝導検出器 MKID の多重読み出し用 フロントエンド回路の開発</vt:lpstr>
      <vt:lpstr>背景</vt:lpstr>
      <vt:lpstr>GroundBIRD</vt:lpstr>
      <vt:lpstr>MKID</vt:lpstr>
      <vt:lpstr>読み出し系</vt:lpstr>
      <vt:lpstr>アナログ基板</vt:lpstr>
      <vt:lpstr>解決すべき課題</vt:lpstr>
      <vt:lpstr>新アナログ基板 – RHEA</vt:lpstr>
      <vt:lpstr>消費電力の評価</vt:lpstr>
      <vt:lpstr>消費電力の評価</vt:lpstr>
      <vt:lpstr>消費電力の評価 – 結果</vt:lpstr>
      <vt:lpstr>基板上 IC の発熱量の評価</vt:lpstr>
      <vt:lpstr>基板上 IC の発熱量の評価 – 結果</vt:lpstr>
      <vt:lpstr>基板上 IC の発熱量の評価 – 結果</vt:lpstr>
      <vt:lpstr>帯域の評価</vt:lpstr>
      <vt:lpstr>帯域の評価</vt:lpstr>
      <vt:lpstr>帯域の評価 – 結果</vt:lpstr>
      <vt:lpstr>帯域の評価 – 結果</vt:lpstr>
      <vt:lpstr>まとめ</vt:lpstr>
      <vt:lpstr>まとめ</vt:lpstr>
      <vt:lpstr>まとめ</vt:lpstr>
      <vt:lpstr>まとめ</vt:lpstr>
      <vt:lpstr>backup</vt:lpstr>
    </vt:vector>
  </TitlesOfParts>
  <Company>KEK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超伝導検出器 MKID の多重読み出し用フロントエンド回路の開発</dc:title>
  <dc:creator>ISHITSUKA Hikaru</dc:creator>
  <cp:lastModifiedBy>ISHITSUKA Hikaru</cp:lastModifiedBy>
  <cp:revision>4</cp:revision>
  <dcterms:created xsi:type="dcterms:W3CDTF">2015-01-22T08:56:00Z</dcterms:created>
  <dcterms:modified xsi:type="dcterms:W3CDTF">2015-01-22T13:38:16Z</dcterms:modified>
</cp:coreProperties>
</file>